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68" r:id="rId5"/>
    <p:sldId id="257" r:id="rId6"/>
    <p:sldId id="266" r:id="rId7"/>
    <p:sldId id="269" r:id="rId8"/>
    <p:sldId id="270" r:id="rId9"/>
    <p:sldId id="300" r:id="rId10"/>
    <p:sldId id="271" r:id="rId11"/>
    <p:sldId id="272" r:id="rId12"/>
    <p:sldId id="302" r:id="rId13"/>
    <p:sldId id="273" r:id="rId14"/>
    <p:sldId id="274" r:id="rId15"/>
    <p:sldId id="275" r:id="rId16"/>
    <p:sldId id="328" r:id="rId17"/>
    <p:sldId id="276" r:id="rId18"/>
    <p:sldId id="277" r:id="rId19"/>
    <p:sldId id="278" r:id="rId20"/>
    <p:sldId id="279" r:id="rId21"/>
    <p:sldId id="280" r:id="rId22"/>
    <p:sldId id="281" r:id="rId23"/>
    <p:sldId id="283" r:id="rId24"/>
    <p:sldId id="282" r:id="rId25"/>
    <p:sldId id="284" r:id="rId26"/>
    <p:sldId id="285" r:id="rId27"/>
    <p:sldId id="286" r:id="rId28"/>
    <p:sldId id="287" r:id="rId29"/>
    <p:sldId id="335" r:id="rId30"/>
    <p:sldId id="288" r:id="rId31"/>
    <p:sldId id="289" r:id="rId32"/>
    <p:sldId id="327" r:id="rId33"/>
    <p:sldId id="290" r:id="rId34"/>
    <p:sldId id="310" r:id="rId35"/>
    <p:sldId id="337" r:id="rId36"/>
    <p:sldId id="338" r:id="rId37"/>
    <p:sldId id="339" r:id="rId38"/>
    <p:sldId id="340" r:id="rId39"/>
    <p:sldId id="330" r:id="rId40"/>
    <p:sldId id="331" r:id="rId41"/>
    <p:sldId id="332" r:id="rId42"/>
    <p:sldId id="333" r:id="rId43"/>
    <p:sldId id="334" r:id="rId44"/>
    <p:sldId id="336" r:id="rId45"/>
    <p:sldId id="291" r:id="rId46"/>
    <p:sldId id="293" r:id="rId47"/>
    <p:sldId id="295" r:id="rId48"/>
    <p:sldId id="296" r:id="rId49"/>
    <p:sldId id="297" r:id="rId50"/>
    <p:sldId id="298" r:id="rId51"/>
    <p:sldId id="299" r:id="rId52"/>
    <p:sldId id="301" r:id="rId53"/>
    <p:sldId id="267" r:id="rId54"/>
    <p:sldId id="306" r:id="rId55"/>
    <p:sldId id="265" r:id="rId56"/>
    <p:sldId id="264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5E8905-3A9F-4DF8-BE85-8764B14DC0D4}" v="1" dt="2019-04-17T04:06:04.6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35" autoAdjust="0"/>
    <p:restoredTop sz="89668" autoAdjust="0"/>
  </p:normalViewPr>
  <p:slideViewPr>
    <p:cSldViewPr snapToGrid="0" snapToObjects="1">
      <p:cViewPr varScale="1">
        <p:scale>
          <a:sx n="63" d="100"/>
          <a:sy n="63" d="100"/>
        </p:scale>
        <p:origin x="1376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 " userId="7df7294e-d88c-40ba-90e5-79451dd84eeb" providerId="ADAL" clId="{865E8905-3A9F-4DF8-BE85-8764B14DC0D4}"/>
    <pc:docChg chg="modSld">
      <pc:chgData name=" " userId="7df7294e-d88c-40ba-90e5-79451dd84eeb" providerId="ADAL" clId="{865E8905-3A9F-4DF8-BE85-8764B14DC0D4}" dt="2019-04-17T04:06:04.677" v="0" actId="1076"/>
      <pc:docMkLst>
        <pc:docMk/>
      </pc:docMkLst>
      <pc:sldChg chg="modSp">
        <pc:chgData name=" " userId="7df7294e-d88c-40ba-90e5-79451dd84eeb" providerId="ADAL" clId="{865E8905-3A9F-4DF8-BE85-8764B14DC0D4}" dt="2019-04-17T04:06:04.677" v="0" actId="1076"/>
        <pc:sldMkLst>
          <pc:docMk/>
          <pc:sldMk cId="3716353229" sldId="259"/>
        </pc:sldMkLst>
        <pc:spChg chg="mod">
          <ac:chgData name=" " userId="7df7294e-d88c-40ba-90e5-79451dd84eeb" providerId="ADAL" clId="{865E8905-3A9F-4DF8-BE85-8764B14DC0D4}" dt="2019-04-17T04:06:04.677" v="0" actId="1076"/>
          <ac:spMkLst>
            <pc:docMk/>
            <pc:sldMk cId="3716353229" sldId="259"/>
            <ac:spMk id="5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449005"/>
            <a:ext cx="7808976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205" y="1532427"/>
            <a:ext cx="7754112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Click to edit Master subtitle style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026" name="Picture 2" descr="Image result for AIUB logo">
            <a:extLst>
              <a:ext uri="{FF2B5EF4-FFF2-40B4-BE49-F238E27FC236}">
                <a16:creationId xmlns:a16="http://schemas.microsoft.com/office/drawing/2014/main" id="{CF3BFD94-6180-4B73-8361-A4B02BAD17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596" y="459899"/>
            <a:ext cx="1419654" cy="142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41" y="1298762"/>
            <a:ext cx="4069080" cy="1162050"/>
          </a:xfrm>
          <a:noFill/>
        </p:spPr>
        <p:txBody>
          <a:bodyPr anchor="b">
            <a:noAutofit/>
          </a:bodyPr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567" y="914400"/>
            <a:ext cx="4069080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941" y="2456329"/>
            <a:ext cx="4069080" cy="318247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800600"/>
            <a:ext cx="8360242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199"/>
            <a:ext cx="8577072" cy="43525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67338"/>
            <a:ext cx="8304213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284163" y="4280647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778189"/>
            <a:ext cx="8360242" cy="566738"/>
          </a:xfrm>
          <a:noFill/>
        </p:spPr>
        <p:txBody>
          <a:bodyPr anchor="b">
            <a:normAutofit/>
          </a:bodyPr>
          <a:lstStyle>
            <a:lvl1pPr algn="l">
              <a:defRPr sz="2800" b="0">
                <a:solidFill>
                  <a:schemeClr val="accent2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200"/>
            <a:ext cx="8577072" cy="38221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44927"/>
            <a:ext cx="8304213" cy="804862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14400"/>
            <a:ext cx="5195047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4163" y="4267200"/>
            <a:ext cx="2743200" cy="212015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1" y="4953001"/>
            <a:ext cx="2472017" cy="124609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764" y="4419600"/>
            <a:ext cx="2475395" cy="510988"/>
          </a:xfrm>
          <a:noFill/>
        </p:spPr>
        <p:txBody>
          <a:bodyPr anchor="b">
            <a:norm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84164" y="594360"/>
            <a:ext cx="2743200" cy="36758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grpSp>
        <p:nvGrpSpPr>
          <p:cNvPr id="8" name="Group 14"/>
          <p:cNvGrpSpPr/>
          <p:nvPr/>
        </p:nvGrpSpPr>
        <p:grpSpPr>
          <a:xfrm>
            <a:off x="284163" y="461682"/>
            <a:ext cx="8576373" cy="137411"/>
            <a:chOff x="284163" y="1759424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21013" y="4801575"/>
            <a:ext cx="583723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1661" y="4800600"/>
            <a:ext cx="5691651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21014" y="457199"/>
            <a:ext cx="5833872" cy="435254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69805" y="5367338"/>
            <a:ext cx="5653507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/>
          </p:nvPr>
        </p:nvSpPr>
        <p:spPr>
          <a:xfrm>
            <a:off x="284164" y="457200"/>
            <a:ext cx="2736850" cy="290779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>
            <a:off x="284164" y="3364992"/>
            <a:ext cx="2736850" cy="289864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313882" y="2857535"/>
            <a:ext cx="5934615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5124" y="473075"/>
            <a:ext cx="969264" cy="5921375"/>
          </a:xfrm>
        </p:spPr>
        <p:txBody>
          <a:bodyPr vert="eaVert"/>
          <a:lstStyle>
            <a:lvl1pPr algn="l">
              <a:defRPr sz="3400"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4658724" y="3355723"/>
            <a:ext cx="5934456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2017058"/>
            <a:ext cx="8574087" cy="4377391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20" y="1532965"/>
            <a:ext cx="7754284" cy="484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Click to edit Master subtitle style</a:t>
            </a:r>
            <a:endParaRPr dirty="0"/>
          </a:p>
        </p:txBody>
      </p:sp>
      <p:grpSp>
        <p:nvGrpSpPr>
          <p:cNvPr id="7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11" name="Rectangle 10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230889" y="444728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633" y="444728"/>
            <a:ext cx="7810967" cy="1088237"/>
          </a:xfrm>
          <a:noFill/>
        </p:spPr>
        <p:txBody>
          <a:bodyPr bIns="45720" anchor="b" anchorCtr="0">
            <a:normAutofit/>
          </a:bodyPr>
          <a:lstStyle>
            <a:lvl1pPr algn="l">
              <a:lnSpc>
                <a:spcPts val="4600"/>
              </a:lnSpc>
              <a:defRPr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4814125"/>
            <a:ext cx="7772400" cy="1051560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2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5861304"/>
            <a:ext cx="7735824" cy="402336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</a:pPr>
            <a:r>
              <a:rPr lang="fi-FI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443754"/>
            <a:ext cx="8574087" cy="437029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6" y="4814047"/>
            <a:ext cx="7772400" cy="1048871"/>
          </a:xfrm>
          <a:noFill/>
        </p:spPr>
        <p:txBody>
          <a:bodyPr anchor="b" anchorCtr="0">
            <a:normAutofit/>
          </a:bodyPr>
          <a:lstStyle>
            <a:lvl1pPr algn="l">
              <a:defRPr sz="4200" b="0" i="0" cap="none" baseline="0"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47" y="5862918"/>
            <a:ext cx="7732059" cy="403412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9" name="Group 8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2" name="Rectangle 11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8" name="Rectangle 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84164" y="452718"/>
            <a:ext cx="7365210" cy="137411"/>
            <a:chOff x="284163" y="1577847"/>
            <a:chExt cx="8576373" cy="137411"/>
          </a:xfrm>
        </p:grpSpPr>
        <p:sp>
          <p:nvSpPr>
            <p:cNvPr id="6" name="Rectangle 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2050" name="Picture 2" descr="Image result for AIUB logo">
            <a:extLst>
              <a:ext uri="{FF2B5EF4-FFF2-40B4-BE49-F238E27FC236}">
                <a16:creationId xmlns:a16="http://schemas.microsoft.com/office/drawing/2014/main" id="{C28CB252-6044-4564-B6A7-264FC3396E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4" y="55844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503" y="2133600"/>
            <a:ext cx="7076747" cy="399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4936" y="643703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251665B-C24A-4702-B522-6A4334602E03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6459" y="167347"/>
            <a:ext cx="630621" cy="359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Click to edit Master title style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r" defTabSz="914400" rtl="0" eaLnBrk="1" latinLnBrk="0" hangingPunct="1">
        <a:spcBef>
          <a:spcPct val="0"/>
        </a:spcBef>
        <a:buNone/>
        <a:defRPr sz="4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558661"/>
            <a:ext cx="7808976" cy="1088136"/>
          </a:xfrm>
        </p:spPr>
        <p:txBody>
          <a:bodyPr>
            <a:normAutofit fontScale="90000"/>
          </a:bodyPr>
          <a:lstStyle/>
          <a:p>
            <a:r>
              <a:rPr lang="en-US" dirty="0"/>
              <a:t>CONSTRAINT SATISFACTION  PROBLEMS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205" y="1532427"/>
            <a:ext cx="2789509" cy="484632"/>
          </a:xfrm>
        </p:spPr>
        <p:txBody>
          <a:bodyPr>
            <a:normAutofit/>
          </a:bodyPr>
          <a:lstStyle/>
          <a:p>
            <a:r>
              <a:rPr lang="en-US" dirty="0"/>
              <a:t>Course Code:  </a:t>
            </a:r>
            <a:r>
              <a:rPr lang="en-US" b="1" dirty="0"/>
              <a:t>CSC4226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971" y="2446757"/>
            <a:ext cx="9024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Dept. of Computer Science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Faculty of Science and Technology</a:t>
            </a:r>
            <a:endParaRPr lang="en-US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9FF08AD-7519-4C4A-8E0D-640DF5BB5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485374"/>
              </p:ext>
            </p:extLst>
          </p:nvPr>
        </p:nvGraphicFramePr>
        <p:xfrm>
          <a:off x="476205" y="5186042"/>
          <a:ext cx="8335798" cy="75747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83224">
                  <a:extLst>
                    <a:ext uri="{9D8B030D-6E8A-4147-A177-3AD203B41FA5}">
                      <a16:colId xmlns:a16="http://schemas.microsoft.com/office/drawing/2014/main" val="3905988420"/>
                    </a:ext>
                  </a:extLst>
                </a:gridCol>
                <a:gridCol w="1397725">
                  <a:extLst>
                    <a:ext uri="{9D8B030D-6E8A-4147-A177-3AD203B41FA5}">
                      <a16:colId xmlns:a16="http://schemas.microsoft.com/office/drawing/2014/main" val="2889894460"/>
                    </a:ext>
                  </a:extLst>
                </a:gridCol>
                <a:gridCol w="1227909">
                  <a:extLst>
                    <a:ext uri="{9D8B030D-6E8A-4147-A177-3AD203B41FA5}">
                      <a16:colId xmlns:a16="http://schemas.microsoft.com/office/drawing/2014/main" val="3023211198"/>
                    </a:ext>
                  </a:extLst>
                </a:gridCol>
                <a:gridCol w="1541417">
                  <a:extLst>
                    <a:ext uri="{9D8B030D-6E8A-4147-A177-3AD203B41FA5}">
                      <a16:colId xmlns:a16="http://schemas.microsoft.com/office/drawing/2014/main" val="1762131981"/>
                    </a:ext>
                  </a:extLst>
                </a:gridCol>
                <a:gridCol w="1240971">
                  <a:extLst>
                    <a:ext uri="{9D8B030D-6E8A-4147-A177-3AD203B41FA5}">
                      <a16:colId xmlns:a16="http://schemas.microsoft.com/office/drawing/2014/main" val="445458238"/>
                    </a:ext>
                  </a:extLst>
                </a:gridCol>
                <a:gridCol w="1444552">
                  <a:extLst>
                    <a:ext uri="{9D8B030D-6E8A-4147-A177-3AD203B41FA5}">
                      <a16:colId xmlns:a16="http://schemas.microsoft.com/office/drawing/2014/main" val="1508364941"/>
                    </a:ext>
                  </a:extLst>
                </a:gridCol>
              </a:tblGrid>
              <a:tr h="378736">
                <a:tc>
                  <a:txBody>
                    <a:bodyPr/>
                    <a:lstStyle/>
                    <a:p>
                      <a:r>
                        <a:rPr lang="en-US" dirty="0"/>
                        <a:t>Lecture No: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Eight (7)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Week No: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Eight (8)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Semester: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040212"/>
                  </a:ext>
                </a:extLst>
              </a:tr>
              <a:tr h="3787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Lecturer: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en-US" i="1" dirty="0"/>
                        <a:t>Dr. Ashraf </a:t>
                      </a:r>
                      <a:r>
                        <a:rPr lang="en-US" i="1" dirty="0" err="1"/>
                        <a:t>Uddin</a:t>
                      </a:r>
                      <a:r>
                        <a:rPr lang="en-US" i="1" dirty="0"/>
                        <a:t>				dr.ashraf@aiub.edu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734565"/>
                  </a:ext>
                </a:extLst>
              </a:tr>
            </a:tbl>
          </a:graphicData>
        </a:graphic>
      </p:graphicFrame>
      <p:sp>
        <p:nvSpPr>
          <p:cNvPr id="8" name="Subtitle 2">
            <a:extLst>
              <a:ext uri="{FF2B5EF4-FFF2-40B4-BE49-F238E27FC236}">
                <a16:creationId xmlns:a16="http://schemas.microsoft.com/office/drawing/2014/main" id="{FF0F860A-68ED-3A45-9B2E-50E8CE1BC6B7}"/>
              </a:ext>
            </a:extLst>
          </p:cNvPr>
          <p:cNvSpPr txBox="1">
            <a:spLocks/>
          </p:cNvSpPr>
          <p:nvPr/>
        </p:nvSpPr>
        <p:spPr>
          <a:xfrm>
            <a:off x="2786003" y="1524312"/>
            <a:ext cx="5232579" cy="484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Title:  </a:t>
            </a:r>
            <a:r>
              <a:rPr lang="en-US" b="1" dirty="0"/>
              <a:t>Artificial Intelligence and Expert System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1635F-2095-4D65-BBC7-EF14A68E5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178" y="4466712"/>
            <a:ext cx="46482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5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Constraint Graph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45" y="2075377"/>
            <a:ext cx="7115175" cy="438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3542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CSP: Cryptarithmetic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63" y="2031092"/>
            <a:ext cx="7803054" cy="4623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06" y="2284115"/>
            <a:ext cx="3479357" cy="2631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1692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Example: Sudoku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30" y="2056460"/>
            <a:ext cx="8014321" cy="4390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5689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Topic Heading..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7E6FD-B8EC-495E-A669-E7C2C5BEB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641"/>
            <a:ext cx="9144000" cy="622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57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Varieties of CSPs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18F5C6-86A2-434F-AC1C-55E96E580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3630"/>
            <a:ext cx="9144000" cy="423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682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Varieties of Constraints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72A6C6-8624-4875-BDB0-C57FD10D6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1440"/>
            <a:ext cx="9144000" cy="408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9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Real World CSPs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7DEF0B-BBFA-41B8-A4ED-38F8420B8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42" y="2104909"/>
            <a:ext cx="9031458" cy="45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8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Standard Search Formulation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172AA3-1743-47BF-A8AE-7D1E57F06C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471"/>
          <a:stretch/>
        </p:blipFill>
        <p:spPr>
          <a:xfrm>
            <a:off x="0" y="2143867"/>
            <a:ext cx="9144000" cy="346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70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Search Methods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62E5B0-F015-45A8-848C-813535D25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5" y="2061548"/>
            <a:ext cx="8932985" cy="447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313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Backtracking Search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552CF-EA30-4A6E-9A7A-C5322DD12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0746"/>
            <a:ext cx="9144000" cy="458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63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6697" y="2363928"/>
            <a:ext cx="7754112" cy="3009930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Defining CSP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Varieties of CSPs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Backtracking Search for CSPs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Forward Checking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Constraint Propagation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Heuristics for CSP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Problem Structure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74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ABDEAB4-BBD6-475A-934F-4B1138E37C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341" y="1455688"/>
            <a:ext cx="7754112" cy="48463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Assigning Value from  Domain = { Blue, Red, Green}  To  Each Variables (circles) </a:t>
            </a:r>
          </a:p>
          <a:p>
            <a:r>
              <a:rPr lang="en-US" dirty="0"/>
              <a:t>from Left to Right Order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762906-9BEA-4A15-A6B2-0F7F2B0B3F51}"/>
              </a:ext>
            </a:extLst>
          </p:cNvPr>
          <p:cNvGrpSpPr/>
          <p:nvPr/>
        </p:nvGrpSpPr>
        <p:grpSpPr>
          <a:xfrm>
            <a:off x="119270" y="2014735"/>
            <a:ext cx="9024730" cy="4708400"/>
            <a:chOff x="281511" y="2014735"/>
            <a:chExt cx="7436290" cy="47084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DAA7EE3-33B2-4A4B-809C-5B72C316E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8181" y="2014735"/>
              <a:ext cx="1561805" cy="134023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5A3C026-2C50-4094-A434-28B906751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14416" y="2014735"/>
              <a:ext cx="1590338" cy="13402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A74A871-5763-4C9B-AC4A-93F9B41D6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09185" y="2014735"/>
              <a:ext cx="1652092" cy="134023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65E4A24-339B-4DDA-A983-3A69CE2C0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65708" y="2014735"/>
              <a:ext cx="1652093" cy="13402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A89567E-27C2-4923-98D2-8577BEE2D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8181" y="3429179"/>
              <a:ext cx="1561805" cy="154868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ACCCD9-EBCA-432D-A645-4EA3C56014C4}"/>
                </a:ext>
              </a:extLst>
            </p:cNvPr>
            <p:cNvSpPr txBox="1"/>
            <p:nvPr/>
          </p:nvSpPr>
          <p:spPr>
            <a:xfrm>
              <a:off x="2292174" y="3904950"/>
              <a:ext cx="39881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 COLOR TO ASSIGN NEXT. BACKTRACK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E058F61-114B-4FD5-B953-74305AD32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65708" y="3503035"/>
              <a:ext cx="1652093" cy="147482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A48227E-579D-4CAA-87DF-CD2A49CC3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1511" y="5131075"/>
              <a:ext cx="1695144" cy="154868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7127EE3-F9B7-4310-BB25-5343FB57B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09610" y="5131074"/>
              <a:ext cx="1695144" cy="154868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9CA0177-3812-46DB-A1D8-94ADBB211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66133" y="5099222"/>
              <a:ext cx="1695144" cy="154868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405FE16-B57F-43FB-951E-DFFDDDA50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32754" y="5099222"/>
              <a:ext cx="1785047" cy="1623913"/>
            </a:xfrm>
            <a:prstGeom prst="rect">
              <a:avLst/>
            </a:prstGeom>
          </p:spPr>
        </p:pic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8F83466-7A5D-40FA-9784-604151FF4B25}"/>
              </a:ext>
            </a:extLst>
          </p:cNvPr>
          <p:cNvCxnSpPr>
            <a:cxnSpLocks/>
          </p:cNvCxnSpPr>
          <p:nvPr/>
        </p:nvCxnSpPr>
        <p:spPr>
          <a:xfrm>
            <a:off x="2096996" y="3460983"/>
            <a:ext cx="50420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25927D1-D750-4F7E-92C3-CA103E01423F}"/>
              </a:ext>
            </a:extLst>
          </p:cNvPr>
          <p:cNvCxnSpPr/>
          <p:nvPr/>
        </p:nvCxnSpPr>
        <p:spPr>
          <a:xfrm>
            <a:off x="2096996" y="3904950"/>
            <a:ext cx="49625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EB1F0E9-C2A3-4D40-AB51-4880AE96725C}"/>
              </a:ext>
            </a:extLst>
          </p:cNvPr>
          <p:cNvCxnSpPr/>
          <p:nvPr/>
        </p:nvCxnSpPr>
        <p:spPr>
          <a:xfrm flipH="1">
            <a:off x="2095598" y="4399722"/>
            <a:ext cx="48820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70889CA-AED2-4DFC-A894-F4285D49A0A4}"/>
              </a:ext>
            </a:extLst>
          </p:cNvPr>
          <p:cNvCxnSpPr/>
          <p:nvPr/>
        </p:nvCxnSpPr>
        <p:spPr>
          <a:xfrm>
            <a:off x="2085497" y="4911600"/>
            <a:ext cx="0" cy="2940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0CEB19C-8B5F-405C-9899-190337F8C11F}"/>
              </a:ext>
            </a:extLst>
          </p:cNvPr>
          <p:cNvCxnSpPr>
            <a:cxnSpLocks/>
          </p:cNvCxnSpPr>
          <p:nvPr/>
        </p:nvCxnSpPr>
        <p:spPr>
          <a:xfrm>
            <a:off x="2176508" y="5099222"/>
            <a:ext cx="488298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81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Backtracking Example</a:t>
            </a:r>
          </a:p>
        </p:txBody>
      </p:sp>
      <p:pic>
        <p:nvPicPr>
          <p:cNvPr id="5" name="Picture 4" descr="Constraint Satisfaction Problems Outline Example: Map-Coloring">
            <a:extLst>
              <a:ext uri="{FF2B5EF4-FFF2-40B4-BE49-F238E27FC236}">
                <a16:creationId xmlns:a16="http://schemas.microsoft.com/office/drawing/2014/main" id="{3F08CE6D-4E1C-6FD0-3F5F-3782AEFEC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073" y="2163162"/>
            <a:ext cx="3456731" cy="28511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38694F-C44B-5618-685D-3E97A9AB2EE0}"/>
              </a:ext>
            </a:extLst>
          </p:cNvPr>
          <p:cNvSpPr txBox="1"/>
          <p:nvPr/>
        </p:nvSpPr>
        <p:spPr>
          <a:xfrm>
            <a:off x="3699544" y="5428514"/>
            <a:ext cx="515960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GB" sz="1200" dirty="0"/>
              <a:t>V = {WA, NT, Q, SA, NSW, V, T}</a:t>
            </a:r>
          </a:p>
          <a:p>
            <a:r>
              <a:rPr lang="en-GB" sz="1200" dirty="0"/>
              <a:t>D = {R, G, B}</a:t>
            </a:r>
          </a:p>
          <a:p>
            <a:r>
              <a:rPr lang="en-GB" sz="1200" dirty="0"/>
              <a:t>C = {WA≠NT, WA≠SA, NT≠SA, NT≠Q, SA≠Q, Q≠NSW, SA≠NSW, V≠NSW, SA≠V}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970BC9-2DF3-8D72-828F-5F2405D6B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17" y="2072079"/>
            <a:ext cx="3336927" cy="4126827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D9541840-452C-F557-AC71-D820D6BBF791}"/>
              </a:ext>
            </a:extLst>
          </p:cNvPr>
          <p:cNvSpPr/>
          <p:nvPr/>
        </p:nvSpPr>
        <p:spPr>
          <a:xfrm>
            <a:off x="5545123" y="4462943"/>
            <a:ext cx="931178" cy="90601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47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Backtracking Search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64" y="2163516"/>
            <a:ext cx="6406435" cy="4162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0999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Improving Backtracking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110561-4A3E-44B2-90F9-3F5589066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32" y="2134709"/>
            <a:ext cx="8241028" cy="369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94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Filtering: Forward Checking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3C0F18-7273-446E-8B0F-AB3E08185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7332"/>
            <a:ext cx="9144000" cy="410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459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Filtering: Forward Checking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41" y="2061827"/>
            <a:ext cx="8501533" cy="364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271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Filtering: Forward Checking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FBDD38-14D3-BA0C-E7FE-E72943A6B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66" y="5019107"/>
            <a:ext cx="5695950" cy="1704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BC7266-FFCC-B729-F456-F708BD4A5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986" y="2532120"/>
            <a:ext cx="2039622" cy="27165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B27DD4-BE58-9CA1-C4E8-718E540CFEB6}"/>
              </a:ext>
            </a:extLst>
          </p:cNvPr>
          <p:cNvSpPr/>
          <p:nvPr/>
        </p:nvSpPr>
        <p:spPr>
          <a:xfrm>
            <a:off x="154166" y="2084851"/>
            <a:ext cx="1939628" cy="3761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Another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CBB623-C5B7-D12E-F6D4-8BBE3D336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711" y="1883046"/>
            <a:ext cx="3548236" cy="279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46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063" y="581526"/>
            <a:ext cx="7808976" cy="1088136"/>
          </a:xfrm>
        </p:spPr>
        <p:txBody>
          <a:bodyPr/>
          <a:lstStyle/>
          <a:p>
            <a:r>
              <a:rPr lang="en-US" dirty="0"/>
              <a:t>Filtering: Constraint Propagation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8808E3-6049-4F51-B563-0AC315D9A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2940"/>
            <a:ext cx="9144000" cy="425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244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Consistency of An Arc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C5F6A1-5925-4E3A-A003-D7B324D76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04" y="2047566"/>
            <a:ext cx="8873544" cy="411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91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 Consistency of a CSP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D8FBEA-E2E3-4E93-9EE6-D5917B672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6" y="2107096"/>
            <a:ext cx="9051234" cy="453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30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Search For?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4BC71-6EBF-411C-A634-CCCFB8471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1" y="2150587"/>
            <a:ext cx="8564451" cy="388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90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 Consistency of a CSP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342" y="2189408"/>
            <a:ext cx="1961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Variable</a:t>
            </a:r>
          </a:p>
          <a:p>
            <a:endParaRPr lang="en-US" dirty="0"/>
          </a:p>
          <a:p>
            <a:r>
              <a:rPr lang="en-US" dirty="0"/>
              <a:t>WA = {R, G, B}</a:t>
            </a:r>
          </a:p>
          <a:p>
            <a:r>
              <a:rPr lang="en-US" dirty="0"/>
              <a:t>NT= {R, G, B}</a:t>
            </a:r>
          </a:p>
          <a:p>
            <a:r>
              <a:rPr lang="en-US" dirty="0"/>
              <a:t>Q= {R, G, B}</a:t>
            </a:r>
          </a:p>
          <a:p>
            <a:r>
              <a:rPr lang="en-US" dirty="0"/>
              <a:t>NSW= {R, G, B}</a:t>
            </a:r>
          </a:p>
          <a:p>
            <a:r>
              <a:rPr lang="en-US" dirty="0"/>
              <a:t>V = {R, G, B}</a:t>
            </a:r>
          </a:p>
          <a:p>
            <a:r>
              <a:rPr lang="en-US" dirty="0"/>
              <a:t>SA= {R, G, B}</a:t>
            </a:r>
          </a:p>
          <a:p>
            <a:r>
              <a:rPr lang="en-US" dirty="0"/>
              <a:t>T= {R, G, B}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7072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Constraints</a:t>
            </a:r>
          </a:p>
          <a:p>
            <a:endParaRPr lang="en-US" dirty="0"/>
          </a:p>
          <a:p>
            <a:r>
              <a:rPr lang="en-US" dirty="0"/>
              <a:t>SA≠WA</a:t>
            </a:r>
          </a:p>
          <a:p>
            <a:r>
              <a:rPr lang="en-US" dirty="0"/>
              <a:t>SA≠NT</a:t>
            </a:r>
          </a:p>
          <a:p>
            <a:r>
              <a:rPr lang="en-US" dirty="0"/>
              <a:t>SA≠Q</a:t>
            </a:r>
          </a:p>
          <a:p>
            <a:r>
              <a:rPr lang="en-US" dirty="0"/>
              <a:t>SA≠NSW</a:t>
            </a:r>
          </a:p>
          <a:p>
            <a:r>
              <a:rPr lang="en-US" dirty="0"/>
              <a:t>SA≠V</a:t>
            </a:r>
          </a:p>
          <a:p>
            <a:r>
              <a:rPr lang="en-US" dirty="0"/>
              <a:t>WA≠NT</a:t>
            </a:r>
          </a:p>
          <a:p>
            <a:r>
              <a:rPr lang="en-US" dirty="0"/>
              <a:t>NT≠Q</a:t>
            </a:r>
          </a:p>
          <a:p>
            <a:r>
              <a:rPr lang="en-US" dirty="0"/>
              <a:t>Q≠NSW</a:t>
            </a:r>
          </a:p>
          <a:p>
            <a:r>
              <a:rPr lang="en-US" dirty="0"/>
              <a:t>NSW≠V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319" y="2240279"/>
            <a:ext cx="5073405" cy="37226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3197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Constraints</a:t>
            </a:r>
          </a:p>
          <a:p>
            <a:endParaRPr lang="en-US" dirty="0"/>
          </a:p>
          <a:p>
            <a:r>
              <a:rPr lang="en-US" dirty="0"/>
              <a:t>WA≠SA</a:t>
            </a:r>
          </a:p>
          <a:p>
            <a:r>
              <a:rPr lang="en-US" dirty="0"/>
              <a:t>NT≠SA</a:t>
            </a:r>
          </a:p>
          <a:p>
            <a:r>
              <a:rPr lang="en-US" dirty="0"/>
              <a:t>Q≠SA</a:t>
            </a:r>
          </a:p>
          <a:p>
            <a:r>
              <a:rPr lang="en-US" dirty="0"/>
              <a:t>NSW≠SA</a:t>
            </a:r>
          </a:p>
          <a:p>
            <a:r>
              <a:rPr lang="en-US" dirty="0"/>
              <a:t>V≠SA</a:t>
            </a:r>
          </a:p>
          <a:p>
            <a:r>
              <a:rPr lang="en-US" dirty="0"/>
              <a:t>NT≠WA</a:t>
            </a:r>
          </a:p>
          <a:p>
            <a:r>
              <a:rPr lang="en-US" dirty="0"/>
              <a:t>Q≠NT</a:t>
            </a:r>
          </a:p>
          <a:p>
            <a:r>
              <a:rPr lang="en-US" dirty="0"/>
              <a:t>NSW≠Q</a:t>
            </a:r>
          </a:p>
          <a:p>
            <a:r>
              <a:rPr lang="en-US" dirty="0"/>
              <a:t>V≠NSW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26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 Consistency of a CSP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453537-3F34-A1E6-F4D1-77C6DF425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66" y="2120100"/>
            <a:ext cx="5628926" cy="30577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380095-AB73-ACFD-E9A4-46CBF56D8584}"/>
              </a:ext>
            </a:extLst>
          </p:cNvPr>
          <p:cNvSpPr txBox="1"/>
          <p:nvPr/>
        </p:nvSpPr>
        <p:spPr>
          <a:xfrm>
            <a:off x="828413" y="5378580"/>
            <a:ext cx="7487174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dirty="0"/>
              <a:t>R is removed from SA for SA≠WA. The checked conditions are marked with </a:t>
            </a: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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386A38-E4FD-1815-29BA-0FC19B07E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093" y="3002940"/>
            <a:ext cx="1638654" cy="92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2225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 Consistency of a CSP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380095-AB73-ACFD-E9A4-46CBF56D8584}"/>
              </a:ext>
            </a:extLst>
          </p:cNvPr>
          <p:cNvSpPr txBox="1"/>
          <p:nvPr/>
        </p:nvSpPr>
        <p:spPr>
          <a:xfrm>
            <a:off x="1038138" y="5143910"/>
            <a:ext cx="7487174" cy="92333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just"/>
            <a:r>
              <a:rPr lang="en-US" dirty="0"/>
              <a:t>No value is removed for the conditions from SA≠NT to V≠SA but R is removed for NT≠WA.  So, we need to recheck the conditions SA≠NT and WA≠NT (marked with </a:t>
            </a: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</a:t>
            </a:r>
            <a:r>
              <a:rPr lang="en-US" dirty="0"/>
              <a:t>) and no value was removed for these.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2603D-9893-B306-46A7-D1EB9F2F1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815" y="2152349"/>
            <a:ext cx="5400369" cy="29571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6AB4BA-B910-36B6-7BF6-5B02C730C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093" y="3002940"/>
            <a:ext cx="1638654" cy="92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15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 Consistency of a CSP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380095-AB73-ACFD-E9A4-46CBF56D8584}"/>
              </a:ext>
            </a:extLst>
          </p:cNvPr>
          <p:cNvSpPr txBox="1"/>
          <p:nvPr/>
        </p:nvSpPr>
        <p:spPr>
          <a:xfrm>
            <a:off x="1038138" y="5143910"/>
            <a:ext cx="7487174" cy="646331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Then, we check the remaining conditions </a:t>
            </a: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(Q≠NT, NSW≠Q, V≠NSW) </a:t>
            </a:r>
            <a:r>
              <a:rPr lang="en-US" dirty="0"/>
              <a:t>and no change. Here, the process after the first assignment (WA=R) is completed.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007F37-4D2B-1F4E-EB40-C51DC5E78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942" y="2172126"/>
            <a:ext cx="4997698" cy="27366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D91C7D-F487-30C8-DD32-65F1EDCAB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093" y="3002940"/>
            <a:ext cx="1638654" cy="92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635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 Consistency of a CSP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380095-AB73-ACFD-E9A4-46CBF56D8584}"/>
              </a:ext>
            </a:extLst>
          </p:cNvPr>
          <p:cNvSpPr txBox="1"/>
          <p:nvPr/>
        </p:nvSpPr>
        <p:spPr>
          <a:xfrm>
            <a:off x="1038138" y="5143910"/>
            <a:ext cx="7487174" cy="646331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just"/>
            <a:r>
              <a:rPr lang="en-US" dirty="0"/>
              <a:t>No value is removed for the conditions SA≠WA and SA≠NT but G is removed for SA≠Q.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011E54-A6ED-BEAF-9589-E25AE439B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853" y="2181651"/>
            <a:ext cx="5767344" cy="2715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F1B825-53BA-3C1F-DC21-F430DA194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235" y="2670266"/>
            <a:ext cx="1929209" cy="173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111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 Consistency of a CSP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380095-AB73-ACFD-E9A4-46CBF56D8584}"/>
              </a:ext>
            </a:extLst>
          </p:cNvPr>
          <p:cNvSpPr txBox="1"/>
          <p:nvPr/>
        </p:nvSpPr>
        <p:spPr>
          <a:xfrm>
            <a:off x="658665" y="5055149"/>
            <a:ext cx="7487174" cy="83099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just"/>
            <a:r>
              <a:rPr lang="en-US" sz="1600" dirty="0"/>
              <a:t>No value is removed for the conditions SA≠NSW, SA≠V and WA≠NT but G is removed for NT≠Q. So, we need to recheck the conditions SA≠NT and WA≠NT. For SA≠NT, B was removed, and B becomes empty. So, we backtracked from here.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2E122A-FE03-F51F-C53E-778451787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30" y="2142174"/>
            <a:ext cx="5788220" cy="27234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B206AA-7D61-A0E0-BCFB-13BDF391A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056" y="2518843"/>
            <a:ext cx="1839804" cy="197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128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 Consistency of a CSP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3A7FFC-4BBA-3410-4D89-1BC2D1CCFC10}"/>
              </a:ext>
            </a:extLst>
          </p:cNvPr>
          <p:cNvSpPr txBox="1"/>
          <p:nvPr/>
        </p:nvSpPr>
        <p:spPr>
          <a:xfrm>
            <a:off x="258781" y="2240618"/>
            <a:ext cx="84584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Identify the values of A, B, C so that the following problem becomes arc consistent: A= {1,2,3}, B= {1,2,3}, C= {1,2,3} and Constraints: A&gt;B, B=C</a:t>
            </a:r>
          </a:p>
          <a:p>
            <a:endParaRPr lang="en-US" dirty="0"/>
          </a:p>
          <a:p>
            <a:r>
              <a:rPr lang="en-US" dirty="0"/>
              <a:t>V: {A, B, C}</a:t>
            </a:r>
          </a:p>
          <a:p>
            <a:r>
              <a:rPr lang="en-US" dirty="0"/>
              <a:t>D: A= {1,2,3}, B= {1,2,3}, C= {1,2,3}</a:t>
            </a:r>
          </a:p>
          <a:p>
            <a:r>
              <a:rPr lang="en-US" dirty="0"/>
              <a:t>C: A&gt;B, B=C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9A94C7-5A81-C1DF-0E68-504760271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920" y="3439291"/>
            <a:ext cx="4298396" cy="227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792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 Consistency of a CSP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3A7FFC-4BBA-3410-4D89-1BC2D1CCFC10}"/>
              </a:ext>
            </a:extLst>
          </p:cNvPr>
          <p:cNvSpPr txBox="1"/>
          <p:nvPr/>
        </p:nvSpPr>
        <p:spPr>
          <a:xfrm>
            <a:off x="258781" y="2240618"/>
            <a:ext cx="84584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Identify the values of A, B, C so that the following problem becomes arc consistent: A= {1,2,3}, B= {1,2,3}, C= {1,2,3} and Constraints: A&gt;B, B=C</a:t>
            </a:r>
          </a:p>
          <a:p>
            <a:endParaRPr lang="en-US" dirty="0"/>
          </a:p>
          <a:p>
            <a:r>
              <a:rPr lang="en-US" dirty="0"/>
              <a:t>V: {A, B, C}</a:t>
            </a:r>
          </a:p>
          <a:p>
            <a:r>
              <a:rPr lang="en-US" dirty="0"/>
              <a:t>D: A= {1,2,3}, B= {1,2,3}, C= {1,2,3}</a:t>
            </a:r>
          </a:p>
          <a:p>
            <a:r>
              <a:rPr lang="en-US" dirty="0"/>
              <a:t>C: A&gt;B, B=C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76D404-C7FE-FE62-AA25-F7F7F5AC5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756" y="3140044"/>
            <a:ext cx="4675561" cy="254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254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 Consistency of a CSP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3A7FFC-4BBA-3410-4D89-1BC2D1CCFC10}"/>
              </a:ext>
            </a:extLst>
          </p:cNvPr>
          <p:cNvSpPr txBox="1"/>
          <p:nvPr/>
        </p:nvSpPr>
        <p:spPr>
          <a:xfrm>
            <a:off x="258781" y="2240618"/>
            <a:ext cx="84584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Identify the values of A, B, C so that the following problem becomes arc consistent: A= {1,2,3}, B= {1,2,3}, C= {1,2,3} and Constraints: A&gt;B, B=C</a:t>
            </a:r>
          </a:p>
          <a:p>
            <a:endParaRPr lang="en-US" dirty="0"/>
          </a:p>
          <a:p>
            <a:r>
              <a:rPr lang="en-US" dirty="0"/>
              <a:t>V: {A, B, C}</a:t>
            </a:r>
          </a:p>
          <a:p>
            <a:r>
              <a:rPr lang="en-US" dirty="0"/>
              <a:t>D: A= {1,2,3}, B= {1,2,3}, C= {1,2,3}</a:t>
            </a:r>
          </a:p>
          <a:p>
            <a:r>
              <a:rPr lang="en-US" dirty="0"/>
              <a:t>C: A&gt;B, B=C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852ED6-0A2D-AB71-7E80-3EB055A7E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760" y="3173062"/>
            <a:ext cx="4749494" cy="244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47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 Consistency of a CSP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3A7FFC-4BBA-3410-4D89-1BC2D1CCFC10}"/>
              </a:ext>
            </a:extLst>
          </p:cNvPr>
          <p:cNvSpPr txBox="1"/>
          <p:nvPr/>
        </p:nvSpPr>
        <p:spPr>
          <a:xfrm>
            <a:off x="258781" y="2240618"/>
            <a:ext cx="84584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Identify the values of A, B, C so that the following problem becomes arc consistent: A= {1,2,3}, B= {1,2,3}, C= {1,2,3} and Constraints: A&gt;B, B=C</a:t>
            </a:r>
          </a:p>
          <a:p>
            <a:endParaRPr lang="en-US" dirty="0"/>
          </a:p>
          <a:p>
            <a:r>
              <a:rPr lang="en-US" dirty="0"/>
              <a:t>V: {A, B, C}</a:t>
            </a:r>
          </a:p>
          <a:p>
            <a:r>
              <a:rPr lang="en-US" dirty="0"/>
              <a:t>D: A= {1,2,3}, B= {1,2,3}, C= {1,2,3}</a:t>
            </a:r>
          </a:p>
          <a:p>
            <a:r>
              <a:rPr lang="en-US" dirty="0"/>
              <a:t>C: A&gt;B, B=C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826CDF-75B1-6CFC-E236-C165D84A0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317" y="3229541"/>
            <a:ext cx="5095963" cy="25210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3B8DB1-21E5-F390-391D-DCB5C3844E8A}"/>
              </a:ext>
            </a:extLst>
          </p:cNvPr>
          <p:cNvSpPr txBox="1"/>
          <p:nvPr/>
        </p:nvSpPr>
        <p:spPr>
          <a:xfrm>
            <a:off x="1259840" y="5554395"/>
            <a:ext cx="745744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Now A= {2,3}, B= {1,2}, C= {1,2} are arc consistent.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3090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6257" y="461912"/>
            <a:ext cx="7808976" cy="1088136"/>
          </a:xfrm>
        </p:spPr>
        <p:txBody>
          <a:bodyPr/>
          <a:lstStyle/>
          <a:p>
            <a:r>
              <a:rPr lang="en-US" dirty="0"/>
              <a:t>Constraint Satisfaction Problems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DEF0EB-ECF3-4F38-A233-311DEFE0E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8210"/>
            <a:ext cx="9144000" cy="415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59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7F3072-1766-69C0-FC57-F86A09B36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1" y="2461802"/>
            <a:ext cx="4632787" cy="25551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9C2F1F-5490-105D-5C15-5101CD99D338}"/>
              </a:ext>
            </a:extLst>
          </p:cNvPr>
          <p:cNvSpPr txBox="1"/>
          <p:nvPr/>
        </p:nvSpPr>
        <p:spPr>
          <a:xfrm>
            <a:off x="4756557" y="3334257"/>
            <a:ext cx="37834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For the given map</a:t>
            </a:r>
          </a:p>
          <a:p>
            <a:pPr marL="342900" indent="-342900">
              <a:buAutoNum type="arabicParenR"/>
            </a:pPr>
            <a:r>
              <a:rPr lang="en-US" sz="1400" dirty="0"/>
              <a:t>Find a valid map coloring using backtracking</a:t>
            </a:r>
          </a:p>
          <a:p>
            <a:pPr marL="342900" indent="-342900">
              <a:buAutoNum type="arabicParenR"/>
            </a:pPr>
            <a:r>
              <a:rPr lang="en-US" sz="1400" dirty="0"/>
              <a:t>Perform 3 steps of forward checking</a:t>
            </a:r>
          </a:p>
          <a:p>
            <a:pPr marL="342900" indent="-342900">
              <a:buAutoNum type="arabicParenR"/>
            </a:pPr>
            <a:r>
              <a:rPr lang="en-US" sz="1400" dirty="0"/>
              <a:t>Perform 2 steps of constraint propagation</a:t>
            </a:r>
          </a:p>
          <a:p>
            <a:r>
              <a:rPr lang="en-US" sz="1400" dirty="0"/>
              <a:t>Consider variable and value ordering as your choice. Use red, green and blue to color the map.</a:t>
            </a:r>
          </a:p>
        </p:txBody>
      </p:sp>
    </p:spTree>
    <p:extLst>
      <p:ext uri="{BB962C8B-B14F-4D97-AF65-F5344CB8AC3E}">
        <p14:creationId xmlns:p14="http://schemas.microsoft.com/office/powerpoint/2010/main" val="882362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9C2F1F-5490-105D-5C15-5101CD99D338}"/>
              </a:ext>
            </a:extLst>
          </p:cNvPr>
          <p:cNvSpPr txBox="1"/>
          <p:nvPr/>
        </p:nvSpPr>
        <p:spPr>
          <a:xfrm>
            <a:off x="4756557" y="3334257"/>
            <a:ext cx="37834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For the given map</a:t>
            </a:r>
          </a:p>
          <a:p>
            <a:pPr marL="342900" indent="-342900">
              <a:buAutoNum type="arabicParenR"/>
            </a:pPr>
            <a:r>
              <a:rPr lang="en-US" sz="1400" dirty="0"/>
              <a:t>Find a valid map coloring using backtracking</a:t>
            </a:r>
          </a:p>
          <a:p>
            <a:pPr marL="342900" indent="-342900">
              <a:buAutoNum type="arabicParenR"/>
            </a:pPr>
            <a:r>
              <a:rPr lang="en-US" sz="1400" dirty="0"/>
              <a:t>Perform 3 steps of forward checking</a:t>
            </a:r>
          </a:p>
          <a:p>
            <a:pPr marL="342900" indent="-342900">
              <a:buAutoNum type="arabicParenR"/>
            </a:pPr>
            <a:r>
              <a:rPr lang="en-US" sz="1400" dirty="0"/>
              <a:t>Perform 2 steps of constraint propagation</a:t>
            </a:r>
          </a:p>
          <a:p>
            <a:r>
              <a:rPr lang="en-US" sz="1400" dirty="0"/>
              <a:t>Consider variable and value ordering as your choice. Use red, green and blue to color the map.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EA1F81-7127-995E-76BD-3CF4683E8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94" y="2613432"/>
            <a:ext cx="344805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405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Topic Heading..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AA8366-9567-4FE8-99DF-5A8327715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95" y="0"/>
            <a:ext cx="8895210" cy="675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71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5567" y="767057"/>
            <a:ext cx="7808976" cy="1088136"/>
          </a:xfrm>
        </p:spPr>
        <p:txBody>
          <a:bodyPr>
            <a:normAutofit fontScale="90000"/>
          </a:bodyPr>
          <a:lstStyle/>
          <a:p>
            <a:r>
              <a:rPr lang="en-US" dirty="0"/>
              <a:t>Heuristic for Variable Ordering: </a:t>
            </a:r>
            <a:br>
              <a:rPr lang="en-US" dirty="0"/>
            </a:br>
            <a:r>
              <a:rPr lang="en-US" dirty="0"/>
              <a:t>Minimum Remaining Value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693811-F3A5-40B8-A301-D150349D8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70" y="2157118"/>
            <a:ext cx="8839200" cy="413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78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687544"/>
            <a:ext cx="7808976" cy="1088136"/>
          </a:xfrm>
        </p:spPr>
        <p:txBody>
          <a:bodyPr>
            <a:normAutofit fontScale="90000"/>
          </a:bodyPr>
          <a:lstStyle/>
          <a:p>
            <a:r>
              <a:rPr lang="en-US" dirty="0"/>
              <a:t>Heuristic for Value Ordering : </a:t>
            </a:r>
            <a:br>
              <a:rPr lang="en-US" dirty="0"/>
            </a:br>
            <a:r>
              <a:rPr lang="en-US" dirty="0"/>
              <a:t>Least Constraining Value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B3DD74-587B-4793-A10B-48088F0FF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5051"/>
            <a:ext cx="9144000" cy="439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8366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Problem 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4EEEE6-438C-47D9-99CA-551B5F672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84" y="2031516"/>
            <a:ext cx="8486775" cy="40671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42016" y="4500748"/>
            <a:ext cx="3728852" cy="14773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/>
              <a:t>Dividing a Boolean CSP with 80 variables into four sub problems reduces the worst-case solution time from the lifetime of the universe down to less than a second</a:t>
            </a:r>
          </a:p>
        </p:txBody>
      </p:sp>
    </p:spTree>
    <p:extLst>
      <p:ext uri="{BB962C8B-B14F-4D97-AF65-F5344CB8AC3E}">
        <p14:creationId xmlns:p14="http://schemas.microsoft.com/office/powerpoint/2010/main" val="1430053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Tree Structure CSPs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994402-D21E-4375-AE37-11C11CDAF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78" y="2030959"/>
            <a:ext cx="8971722" cy="437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2300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Topic Heading..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9C18CF-89A4-4BD0-9158-C4786E8F3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78" y="0"/>
            <a:ext cx="90478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7950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Topic Heading..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859406-CE28-4214-8F5C-590D49157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51" y="0"/>
            <a:ext cx="9046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992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34378"/>
            <a:ext cx="9144000" cy="662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32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of CSPs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EAAB41-01D9-48CC-8BEB-3B6C9D7B6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09" y="2120115"/>
            <a:ext cx="8904850" cy="402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7758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Tree Decomposition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2FBFE2-F3DE-454F-8BAD-D2973703C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1827"/>
            <a:ext cx="9144000" cy="436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1545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0B4901-3A19-436F-9815-4999E696E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9902"/>
            <a:ext cx="9144000" cy="484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5441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335494" y="595100"/>
            <a:ext cx="3232896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chemeClr val="tx1"/>
                </a:solidFill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CD2EA8-B54C-CE4F-A943-BFB367453E0E}"/>
              </a:ext>
            </a:extLst>
          </p:cNvPr>
          <p:cNvSpPr txBox="1"/>
          <p:nvPr/>
        </p:nvSpPr>
        <p:spPr>
          <a:xfrm>
            <a:off x="335494" y="1577768"/>
            <a:ext cx="8625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Chapter 6: Introduction ,  </a:t>
            </a:r>
            <a:r>
              <a:rPr lang="en-US"/>
              <a:t>Pages 202-220</a:t>
            </a:r>
            <a:endParaRPr lang="en-US" dirty="0"/>
          </a:p>
          <a:p>
            <a:r>
              <a:rPr lang="en-US" dirty="0"/>
              <a:t>“Artificial Intelligence: A Modern Approach,” by Stuart J. Russell and Peter </a:t>
            </a:r>
            <a:r>
              <a:rPr lang="en-US" dirty="0" err="1"/>
              <a:t>Norvig</a:t>
            </a:r>
            <a:r>
              <a:rPr lang="en-US" dirty="0"/>
              <a:t>, 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2249698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335494" y="595100"/>
            <a:ext cx="3232896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chemeClr val="tx1"/>
                </a:solidFill>
              </a:rPr>
              <a:t>Books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944A7F-5AE5-EC49-82AF-722C8C8F62C6}"/>
              </a:ext>
            </a:extLst>
          </p:cNvPr>
          <p:cNvSpPr txBox="1"/>
          <p:nvPr/>
        </p:nvSpPr>
        <p:spPr>
          <a:xfrm>
            <a:off x="168812" y="1423023"/>
            <a:ext cx="897518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sz="2000" dirty="0"/>
              <a:t>“Artificial Intelligence: A Modern Approach,” by Stuart J. Russell and Peter </a:t>
            </a:r>
            <a:r>
              <a:rPr lang="en-US" sz="2000" dirty="0" err="1"/>
              <a:t>Norvig</a:t>
            </a:r>
            <a:r>
              <a:rPr lang="en-US" sz="2000" dirty="0"/>
              <a:t>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"Artificial Intelligence: Structures and Strategies for Complex Problem Solving", by George F. Luger, (2002) 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"Artificial Intelligence: Theory and Practice", by Thomas Dean.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"AI: A New Synthesis", by Nils J. Nilsson.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“Programming for machine learning,” by J. Ross Quinlan, 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“Neural Computing Theory and Practice,” by Philip D. Wasserman, 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“Neural Network Design,” by Martin T. Hagan, Howard B. Demuth, Mark H. Beale, 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“Practical Genetic Algorithms,” by Randy L. Haupt and Sue Ellen Haupt.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“Genetic Algorithms in Search, optimization and Machine learning,” by David E. Goldberg.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"Computational Intelligence: A Logical Approach", by David Poole, Alan Mackworth, and Randy Goebel.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“Introduction to Turbo Prolog”,  by Carl Townsend.</a:t>
            </a:r>
          </a:p>
        </p:txBody>
      </p:sp>
    </p:spTree>
    <p:extLst>
      <p:ext uri="{BB962C8B-B14F-4D97-AF65-F5344CB8AC3E}">
        <p14:creationId xmlns:p14="http://schemas.microsoft.com/office/powerpoint/2010/main" val="1923382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of CSPs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544C1AD-186D-455F-ADD9-95A65B12A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171113"/>
            <a:ext cx="9144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9321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CSP: Map Coloring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1DF766-9D7C-4F8E-80DD-77CE86C25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8337"/>
            <a:ext cx="9144000" cy="410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12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Example: N-Queens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68D9D7-7522-4ACE-8FBD-BA9D7A729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7" y="2115874"/>
            <a:ext cx="9003323" cy="408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10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Example: N-Queens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5805B5-8B22-4E0A-B30F-9C49F7833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42" y="2074439"/>
            <a:ext cx="9031458" cy="405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65827"/>
      </p:ext>
    </p:extLst>
  </p:cSld>
  <p:clrMapOvr>
    <a:masterClrMapping/>
  </p:clrMapOvr>
</p:sld>
</file>

<file path=ppt/theme/theme1.xml><?xml version="1.0" encoding="utf-8"?>
<a:theme xmlns:a="http://schemas.openxmlformats.org/drawingml/2006/main" name="Spectrum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810BBF67D7AB47AE77F6C7A7504E11" ma:contentTypeVersion="0" ma:contentTypeDescription="Create a new document." ma:contentTypeScope="" ma:versionID="a248ef2cc14f185a9cb0052211741135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413257cd9829394d17656a545d5fa4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73425E-5AFC-48D9-9B49-5852F7623E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5F170DF-1260-4B39-A231-2011583F947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764B329-9D30-4B57-8CDF-C75DD12D138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Spectrum.thmx</Template>
  <TotalTime>2029</TotalTime>
  <Words>1307</Words>
  <Application>Microsoft Office PowerPoint</Application>
  <PresentationFormat>On-screen Show (4:3)</PresentationFormat>
  <Paragraphs>158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Corbel</vt:lpstr>
      <vt:lpstr>Times New Roman</vt:lpstr>
      <vt:lpstr>Wingdings</vt:lpstr>
      <vt:lpstr>Spectrum</vt:lpstr>
      <vt:lpstr>CONSTRAINT SATISFACTION  PROBLEMS</vt:lpstr>
      <vt:lpstr>Lecture Outline</vt:lpstr>
      <vt:lpstr>What is Search For?</vt:lpstr>
      <vt:lpstr>Constraint Satisfaction Problems</vt:lpstr>
      <vt:lpstr>Example of CSPs</vt:lpstr>
      <vt:lpstr>Example of CSPs</vt:lpstr>
      <vt:lpstr>Example CSP: Map Coloring</vt:lpstr>
      <vt:lpstr>Example: N-Queens</vt:lpstr>
      <vt:lpstr>Example: N-Queens</vt:lpstr>
      <vt:lpstr>Constraint Graph</vt:lpstr>
      <vt:lpstr>Example CSP: Cryptarithmetic</vt:lpstr>
      <vt:lpstr>Example: Sudoku</vt:lpstr>
      <vt:lpstr>Topic Heading..</vt:lpstr>
      <vt:lpstr>Varieties of CSPs</vt:lpstr>
      <vt:lpstr>Varieties of Constraints</vt:lpstr>
      <vt:lpstr>Real World CSPs</vt:lpstr>
      <vt:lpstr>Standard Search Formulation</vt:lpstr>
      <vt:lpstr>Search Methods</vt:lpstr>
      <vt:lpstr>Backtracking Search</vt:lpstr>
      <vt:lpstr>Demonstration</vt:lpstr>
      <vt:lpstr>Backtracking Example</vt:lpstr>
      <vt:lpstr>Backtracking Search</vt:lpstr>
      <vt:lpstr>Improving Backtracking</vt:lpstr>
      <vt:lpstr>Filtering: Forward Checking</vt:lpstr>
      <vt:lpstr>Filtering: Forward Checking</vt:lpstr>
      <vt:lpstr>Filtering: Forward Checking</vt:lpstr>
      <vt:lpstr>Filtering: Constraint Propagation</vt:lpstr>
      <vt:lpstr>Consistency of An Arc</vt:lpstr>
      <vt:lpstr>Arc Consistency of a CSP</vt:lpstr>
      <vt:lpstr>Arc Consistency of a CSP</vt:lpstr>
      <vt:lpstr>Arc Consistency of a CSP</vt:lpstr>
      <vt:lpstr>Arc Consistency of a CSP</vt:lpstr>
      <vt:lpstr>Arc Consistency of a CSP</vt:lpstr>
      <vt:lpstr>Arc Consistency of a CSP</vt:lpstr>
      <vt:lpstr>Arc Consistency of a CSP</vt:lpstr>
      <vt:lpstr>Arc Consistency of a CSP</vt:lpstr>
      <vt:lpstr>Arc Consistency of a CSP</vt:lpstr>
      <vt:lpstr>Arc Consistency of a CSP</vt:lpstr>
      <vt:lpstr>Arc Consistency of a CSP</vt:lpstr>
      <vt:lpstr>Exercise</vt:lpstr>
      <vt:lpstr>Exercise</vt:lpstr>
      <vt:lpstr>Topic Heading..</vt:lpstr>
      <vt:lpstr>Heuristic for Variable Ordering:  Minimum Remaining Value</vt:lpstr>
      <vt:lpstr>Heuristic for Value Ordering :  Least Constraining Value</vt:lpstr>
      <vt:lpstr>Problem Structure</vt:lpstr>
      <vt:lpstr>Tree Structure CSPs</vt:lpstr>
      <vt:lpstr>Topic Heading..</vt:lpstr>
      <vt:lpstr>Topic Heading..</vt:lpstr>
      <vt:lpstr>PowerPoint Presentation</vt:lpstr>
      <vt:lpstr>Tree Decomposition</vt:lpstr>
      <vt:lpstr>Summary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Title</dc:title>
  <dc:creator>Mahbubul Syeed</dc:creator>
  <cp:lastModifiedBy>Dr. Ashraf Uddin</cp:lastModifiedBy>
  <cp:revision>113</cp:revision>
  <dcterms:created xsi:type="dcterms:W3CDTF">2018-12-10T17:20:29Z</dcterms:created>
  <dcterms:modified xsi:type="dcterms:W3CDTF">2024-12-30T03:20:26Z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0x0101001F810BBF67D7AB47AE77F6C7A7504E11</vt:lpwstr>
  </property>
</Properties>
</file>